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Lst>
  <p:sldIdLst>
    <p:sldId id="257" r:id="rId7"/>
    <p:sldId id="258" r:id="rId8"/>
    <p:sldId id="259" r:id="rId9"/>
    <p:sldId id="261" r:id="rId10"/>
    <p:sldId id="266" r:id="rId11"/>
    <p:sldId id="267" r:id="rId12"/>
    <p:sldId id="268" r:id="rId13"/>
    <p:sldId id="269" r:id="rId14"/>
    <p:sldId id="272" r:id="rId15"/>
    <p:sldId id="274" r:id="rId16"/>
    <p:sldId id="275" r:id="rId17"/>
    <p:sldId id="273" r:id="rId18"/>
    <p:sldId id="262" r:id="rId19"/>
    <p:sldId id="265" r:id="rId20"/>
    <p:sldId id="264"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02F9404-AF70-4C3E-BDB1-2C42C2AD1198}"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4118436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2F9404-AF70-4C3E-BDB1-2C42C2AD1198}"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3727939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2F9404-AF70-4C3E-BDB1-2C42C2AD1198}"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17956080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2D39E3EA-E3F4-4E71-8AB6-B06BC68E2994}" type="datetimeFigureOut">
              <a:rPr lang="en-US" smtClean="0"/>
              <a:pPr/>
              <a:t>3/1/2016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a:t>Click to edit Master title style</a:t>
            </a:r>
          </a:p>
        </p:txBody>
      </p:sp>
    </p:spTree>
    <p:extLst>
      <p:ext uri="{BB962C8B-B14F-4D97-AF65-F5344CB8AC3E}">
        <p14:creationId xmlns:p14="http://schemas.microsoft.com/office/powerpoint/2010/main" val="3390791637"/>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a:t>Click to edit Master title style</a:t>
            </a:r>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770096659"/>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a:t>Click to edit Master title style</a:t>
            </a:r>
          </a:p>
        </p:txBody>
      </p:sp>
    </p:spTree>
    <p:extLst>
      <p:ext uri="{BB962C8B-B14F-4D97-AF65-F5344CB8AC3E}">
        <p14:creationId xmlns:p14="http://schemas.microsoft.com/office/powerpoint/2010/main" val="796942075"/>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a:t>Click to edit Master title style</a:t>
            </a:r>
          </a:p>
        </p:txBody>
      </p:sp>
      <p:sp>
        <p:nvSpPr>
          <p:cNvPr id="5" name="Date Placeholder 4"/>
          <p:cNvSpPr>
            <a:spLocks noGrp="1"/>
          </p:cNvSpPr>
          <p:nvPr>
            <p:ph type="dt" sz="half" idx="10"/>
          </p:nvPr>
        </p:nvSpPr>
        <p:spPr>
          <a:xfrm>
            <a:off x="5791200" y="6409944"/>
            <a:ext cx="3044952" cy="365760"/>
          </a:xfrm>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4073002255"/>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2D39E3EA-E3F4-4E71-8AB6-B06BC68E2994}" type="datetimeFigureOut">
              <a:rPr lang="en-US" smtClean="0"/>
              <a:pPr/>
              <a:t>3/1/2016</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3" name="Title 22"/>
          <p:cNvSpPr>
            <a:spLocks noGrp="1"/>
          </p:cNvSpPr>
          <p:nvPr>
            <p:ph type="title"/>
          </p:nvPr>
        </p:nvSpPr>
        <p:spPr/>
        <p:txBody>
          <a:bodyPr rtlCol="0" anchor="b" anchorCtr="0"/>
          <a:lstStyle/>
          <a:p>
            <a:r>
              <a:rPr kumimoji="0" lang="en-US"/>
              <a:t>Click to edit Master title style</a:t>
            </a:r>
          </a:p>
        </p:txBody>
      </p:sp>
    </p:spTree>
    <p:extLst>
      <p:ext uri="{BB962C8B-B14F-4D97-AF65-F5344CB8AC3E}">
        <p14:creationId xmlns:p14="http://schemas.microsoft.com/office/powerpoint/2010/main" val="2237999140"/>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2D39E3EA-E3F4-4E71-8AB6-B06BC68E2994}" type="datetimeFigureOut">
              <a:rPr lang="en-US" smtClean="0"/>
              <a:pPr/>
              <a:t>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4615121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 name="Date Placeholder 1"/>
          <p:cNvSpPr>
            <a:spLocks noGrp="1"/>
          </p:cNvSpPr>
          <p:nvPr>
            <p:ph type="dt" sz="half" idx="10"/>
          </p:nvPr>
        </p:nvSpPr>
        <p:spPr/>
        <p:txBody>
          <a:bodyPr/>
          <a:lstStyle/>
          <a:p>
            <a:fld id="{2D39E3EA-E3F4-4E71-8AB6-B06BC68E2994}" type="datetimeFigureOut">
              <a:rPr lang="en-US" smtClean="0"/>
              <a:pPr/>
              <a:t>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FEA10260-757D-49B2-AF5C-C34DA105DA31}" type="slidenum">
              <a:rPr lang="en-US" smtClean="0"/>
              <a:pPr/>
              <a:t>‹#›</a:t>
            </a:fld>
            <a:endParaRPr lang="en-US"/>
          </a:p>
        </p:txBody>
      </p:sp>
    </p:spTree>
    <p:extLst>
      <p:ext uri="{BB962C8B-B14F-4D97-AF65-F5344CB8AC3E}">
        <p14:creationId xmlns:p14="http://schemas.microsoft.com/office/powerpoint/2010/main" val="2749687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a:t>Click to edit Master title style</a:t>
            </a:r>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Date Placeholder 4"/>
          <p:cNvSpPr>
            <a:spLocks noGrp="1"/>
          </p:cNvSpPr>
          <p:nvPr>
            <p:ph type="dt" sz="half" idx="10"/>
          </p:nvPr>
        </p:nvSpPr>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extLst>
      <p:ext uri="{BB962C8B-B14F-4D97-AF65-F5344CB8AC3E}">
        <p14:creationId xmlns:p14="http://schemas.microsoft.com/office/powerpoint/2010/main" val="167983619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2F9404-AF70-4C3E-BDB1-2C42C2AD1198}"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26554734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a:t>Click to edit Master title style</a:t>
            </a:r>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Date Placeholder 4"/>
          <p:cNvSpPr>
            <a:spLocks noGrp="1"/>
          </p:cNvSpPr>
          <p:nvPr>
            <p:ph type="dt" sz="half" idx="10"/>
          </p:nvPr>
        </p:nvSpPr>
        <p:spPr>
          <a:xfrm>
            <a:off x="5788152" y="6404984"/>
            <a:ext cx="3044952" cy="365760"/>
          </a:xfrm>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extLst>
      <p:ext uri="{BB962C8B-B14F-4D97-AF65-F5344CB8AC3E}">
        <p14:creationId xmlns:p14="http://schemas.microsoft.com/office/powerpoint/2010/main" val="6362150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1355471990"/>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6915912" y="3009901"/>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a:t>Click to edit Master title style</a:t>
            </a:r>
          </a:p>
        </p:txBody>
      </p:sp>
    </p:spTree>
    <p:extLst>
      <p:ext uri="{BB962C8B-B14F-4D97-AF65-F5344CB8AC3E}">
        <p14:creationId xmlns:p14="http://schemas.microsoft.com/office/powerpoint/2010/main" val="2009709393"/>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2D39E3EA-E3F4-4E71-8AB6-B06BC68E2994}" type="datetimeFigureOut">
              <a:rPr lang="en-US" smtClean="0"/>
              <a:pPr/>
              <a:t>3/1/2016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a:t>Click to edit Master title style</a:t>
            </a:r>
          </a:p>
        </p:txBody>
      </p:sp>
    </p:spTree>
    <p:extLst>
      <p:ext uri="{BB962C8B-B14F-4D97-AF65-F5344CB8AC3E}">
        <p14:creationId xmlns:p14="http://schemas.microsoft.com/office/powerpoint/2010/main" val="313704972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a:t>Click to edit Master title style</a:t>
            </a:r>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750120464"/>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a:t>Click to edit Master title style</a:t>
            </a:r>
          </a:p>
        </p:txBody>
      </p:sp>
    </p:spTree>
    <p:extLst>
      <p:ext uri="{BB962C8B-B14F-4D97-AF65-F5344CB8AC3E}">
        <p14:creationId xmlns:p14="http://schemas.microsoft.com/office/powerpoint/2010/main" val="2836416512"/>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a:t>Click to edit Master title style</a:t>
            </a:r>
          </a:p>
        </p:txBody>
      </p:sp>
      <p:sp>
        <p:nvSpPr>
          <p:cNvPr id="5" name="Date Placeholder 4"/>
          <p:cNvSpPr>
            <a:spLocks noGrp="1"/>
          </p:cNvSpPr>
          <p:nvPr>
            <p:ph type="dt" sz="half" idx="10"/>
          </p:nvPr>
        </p:nvSpPr>
        <p:spPr>
          <a:xfrm>
            <a:off x="5791200" y="6409944"/>
            <a:ext cx="3044952" cy="365760"/>
          </a:xfrm>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860379734"/>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2D39E3EA-E3F4-4E71-8AB6-B06BC68E2994}" type="datetimeFigureOut">
              <a:rPr lang="en-US" smtClean="0"/>
              <a:pPr/>
              <a:t>3/1/2016</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3" name="Title 22"/>
          <p:cNvSpPr>
            <a:spLocks noGrp="1"/>
          </p:cNvSpPr>
          <p:nvPr>
            <p:ph type="title"/>
          </p:nvPr>
        </p:nvSpPr>
        <p:spPr/>
        <p:txBody>
          <a:bodyPr rtlCol="0" anchor="b" anchorCtr="0"/>
          <a:lstStyle/>
          <a:p>
            <a:r>
              <a:rPr kumimoji="0" lang="en-US"/>
              <a:t>Click to edit Master title style</a:t>
            </a:r>
          </a:p>
        </p:txBody>
      </p:sp>
    </p:spTree>
    <p:extLst>
      <p:ext uri="{BB962C8B-B14F-4D97-AF65-F5344CB8AC3E}">
        <p14:creationId xmlns:p14="http://schemas.microsoft.com/office/powerpoint/2010/main" val="822342007"/>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2D39E3EA-E3F4-4E71-8AB6-B06BC68E2994}" type="datetimeFigureOut">
              <a:rPr lang="en-US" smtClean="0"/>
              <a:pPr/>
              <a:t>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2415310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 name="Date Placeholder 1"/>
          <p:cNvSpPr>
            <a:spLocks noGrp="1"/>
          </p:cNvSpPr>
          <p:nvPr>
            <p:ph type="dt" sz="half" idx="10"/>
          </p:nvPr>
        </p:nvSpPr>
        <p:spPr/>
        <p:txBody>
          <a:bodyPr/>
          <a:lstStyle/>
          <a:p>
            <a:fld id="{2D39E3EA-E3F4-4E71-8AB6-B06BC68E2994}" type="datetimeFigureOut">
              <a:rPr lang="en-US" smtClean="0"/>
              <a:pPr/>
              <a:t>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FEA10260-757D-49B2-AF5C-C34DA105DA31}" type="slidenum">
              <a:rPr lang="en-US" smtClean="0"/>
              <a:pPr/>
              <a:t>‹#›</a:t>
            </a:fld>
            <a:endParaRPr lang="en-US"/>
          </a:p>
        </p:txBody>
      </p:sp>
    </p:spTree>
    <p:extLst>
      <p:ext uri="{BB962C8B-B14F-4D97-AF65-F5344CB8AC3E}">
        <p14:creationId xmlns:p14="http://schemas.microsoft.com/office/powerpoint/2010/main" val="1841517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2F9404-AF70-4C3E-BDB1-2C42C2AD1198}" type="datetimeFigureOut">
              <a:rPr lang="en-US" smtClean="0"/>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34672729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a:t>Click to edit Master title style</a:t>
            </a:r>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Date Placeholder 4"/>
          <p:cNvSpPr>
            <a:spLocks noGrp="1"/>
          </p:cNvSpPr>
          <p:nvPr>
            <p:ph type="dt" sz="half" idx="10"/>
          </p:nvPr>
        </p:nvSpPr>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extLst>
      <p:ext uri="{BB962C8B-B14F-4D97-AF65-F5344CB8AC3E}">
        <p14:creationId xmlns:p14="http://schemas.microsoft.com/office/powerpoint/2010/main" val="3470031993"/>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a:t>Click to edit Master title style</a:t>
            </a:r>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Date Placeholder 4"/>
          <p:cNvSpPr>
            <a:spLocks noGrp="1"/>
          </p:cNvSpPr>
          <p:nvPr>
            <p:ph type="dt" sz="half" idx="10"/>
          </p:nvPr>
        </p:nvSpPr>
        <p:spPr>
          <a:xfrm>
            <a:off x="5788152" y="6404984"/>
            <a:ext cx="3044952" cy="365760"/>
          </a:xfrm>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extLst>
      <p:ext uri="{BB962C8B-B14F-4D97-AF65-F5344CB8AC3E}">
        <p14:creationId xmlns:p14="http://schemas.microsoft.com/office/powerpoint/2010/main" val="11864725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887803687"/>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6915912" y="3009901"/>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a:t>Click to edit Master title style</a:t>
            </a:r>
          </a:p>
        </p:txBody>
      </p:sp>
    </p:spTree>
    <p:extLst>
      <p:ext uri="{BB962C8B-B14F-4D97-AF65-F5344CB8AC3E}">
        <p14:creationId xmlns:p14="http://schemas.microsoft.com/office/powerpoint/2010/main" val="2679393881"/>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2D39E3EA-E3F4-4E71-8AB6-B06BC68E2994}" type="datetimeFigureOut">
              <a:rPr lang="en-US" smtClean="0"/>
              <a:pPr/>
              <a:t>3/1/2016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a:t>Click to edit Master title style</a:t>
            </a:r>
          </a:p>
        </p:txBody>
      </p:sp>
    </p:spTree>
    <p:extLst>
      <p:ext uri="{BB962C8B-B14F-4D97-AF65-F5344CB8AC3E}">
        <p14:creationId xmlns:p14="http://schemas.microsoft.com/office/powerpoint/2010/main" val="4279506820"/>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a:t>Click to edit Master title style</a:t>
            </a:r>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572163848"/>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a:t>Click to edit Master title style</a:t>
            </a:r>
          </a:p>
        </p:txBody>
      </p:sp>
    </p:spTree>
    <p:extLst>
      <p:ext uri="{BB962C8B-B14F-4D97-AF65-F5344CB8AC3E}">
        <p14:creationId xmlns:p14="http://schemas.microsoft.com/office/powerpoint/2010/main" val="1256269702"/>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a:t>Click to edit Master title style</a:t>
            </a:r>
          </a:p>
        </p:txBody>
      </p:sp>
      <p:sp>
        <p:nvSpPr>
          <p:cNvPr id="5" name="Date Placeholder 4"/>
          <p:cNvSpPr>
            <a:spLocks noGrp="1"/>
          </p:cNvSpPr>
          <p:nvPr>
            <p:ph type="dt" sz="half" idx="10"/>
          </p:nvPr>
        </p:nvSpPr>
        <p:spPr>
          <a:xfrm>
            <a:off x="5791200" y="6409944"/>
            <a:ext cx="3044952" cy="365760"/>
          </a:xfrm>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4096858465"/>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2D39E3EA-E3F4-4E71-8AB6-B06BC68E2994}" type="datetimeFigureOut">
              <a:rPr lang="en-US" smtClean="0"/>
              <a:pPr/>
              <a:t>3/1/2016</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3" name="Title 22"/>
          <p:cNvSpPr>
            <a:spLocks noGrp="1"/>
          </p:cNvSpPr>
          <p:nvPr>
            <p:ph type="title"/>
          </p:nvPr>
        </p:nvSpPr>
        <p:spPr/>
        <p:txBody>
          <a:bodyPr rtlCol="0" anchor="b" anchorCtr="0"/>
          <a:lstStyle/>
          <a:p>
            <a:r>
              <a:rPr kumimoji="0" lang="en-US"/>
              <a:t>Click to edit Master title style</a:t>
            </a:r>
          </a:p>
        </p:txBody>
      </p:sp>
    </p:spTree>
    <p:extLst>
      <p:ext uri="{BB962C8B-B14F-4D97-AF65-F5344CB8AC3E}">
        <p14:creationId xmlns:p14="http://schemas.microsoft.com/office/powerpoint/2010/main" val="3447224152"/>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2D39E3EA-E3F4-4E71-8AB6-B06BC68E2994}" type="datetimeFigureOut">
              <a:rPr lang="en-US" smtClean="0"/>
              <a:pPr/>
              <a:t>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117625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02F9404-AF70-4C3E-BDB1-2C42C2AD1198}" type="datetimeFigureOut">
              <a:rPr lang="en-US" smtClean="0"/>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28062087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 name="Date Placeholder 1"/>
          <p:cNvSpPr>
            <a:spLocks noGrp="1"/>
          </p:cNvSpPr>
          <p:nvPr>
            <p:ph type="dt" sz="half" idx="10"/>
          </p:nvPr>
        </p:nvSpPr>
        <p:spPr/>
        <p:txBody>
          <a:bodyPr/>
          <a:lstStyle/>
          <a:p>
            <a:fld id="{2D39E3EA-E3F4-4E71-8AB6-B06BC68E2994}" type="datetimeFigureOut">
              <a:rPr lang="en-US" smtClean="0"/>
              <a:pPr/>
              <a:t>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FEA10260-757D-49B2-AF5C-C34DA105DA31}" type="slidenum">
              <a:rPr lang="en-US" smtClean="0"/>
              <a:pPr/>
              <a:t>‹#›</a:t>
            </a:fld>
            <a:endParaRPr lang="en-US"/>
          </a:p>
        </p:txBody>
      </p:sp>
    </p:spTree>
    <p:extLst>
      <p:ext uri="{BB962C8B-B14F-4D97-AF65-F5344CB8AC3E}">
        <p14:creationId xmlns:p14="http://schemas.microsoft.com/office/powerpoint/2010/main" val="189413322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a:t>Click to edit Master title style</a:t>
            </a:r>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Date Placeholder 4"/>
          <p:cNvSpPr>
            <a:spLocks noGrp="1"/>
          </p:cNvSpPr>
          <p:nvPr>
            <p:ph type="dt" sz="half" idx="10"/>
          </p:nvPr>
        </p:nvSpPr>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extLst>
      <p:ext uri="{BB962C8B-B14F-4D97-AF65-F5344CB8AC3E}">
        <p14:creationId xmlns:p14="http://schemas.microsoft.com/office/powerpoint/2010/main" val="2621974012"/>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a:t>Click to edit Master title style</a:t>
            </a:r>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Date Placeholder 4"/>
          <p:cNvSpPr>
            <a:spLocks noGrp="1"/>
          </p:cNvSpPr>
          <p:nvPr>
            <p:ph type="dt" sz="half" idx="10"/>
          </p:nvPr>
        </p:nvSpPr>
        <p:spPr>
          <a:xfrm>
            <a:off x="5788152" y="6404984"/>
            <a:ext cx="3044952" cy="365760"/>
          </a:xfrm>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extLst>
      <p:ext uri="{BB962C8B-B14F-4D97-AF65-F5344CB8AC3E}">
        <p14:creationId xmlns:p14="http://schemas.microsoft.com/office/powerpoint/2010/main" val="41265304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1171570709"/>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6915912" y="3009901"/>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a:t>Click to edit Master title style</a:t>
            </a:r>
          </a:p>
        </p:txBody>
      </p:sp>
    </p:spTree>
    <p:extLst>
      <p:ext uri="{BB962C8B-B14F-4D97-AF65-F5344CB8AC3E}">
        <p14:creationId xmlns:p14="http://schemas.microsoft.com/office/powerpoint/2010/main" val="1574567239"/>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2D39E3EA-E3F4-4E71-8AB6-B06BC68E2994}" type="datetimeFigureOut">
              <a:rPr lang="en-US" smtClean="0"/>
              <a:pPr/>
              <a:t>3/1/2016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a:t>Click to edit Master title style</a:t>
            </a:r>
          </a:p>
        </p:txBody>
      </p:sp>
    </p:spTree>
    <p:extLst>
      <p:ext uri="{BB962C8B-B14F-4D97-AF65-F5344CB8AC3E}">
        <p14:creationId xmlns:p14="http://schemas.microsoft.com/office/powerpoint/2010/main" val="291579828"/>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a:t>Click to edit Master title style</a:t>
            </a:r>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95097028"/>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a:t>Click to edit Master title style</a:t>
            </a:r>
          </a:p>
        </p:txBody>
      </p:sp>
    </p:spTree>
    <p:extLst>
      <p:ext uri="{BB962C8B-B14F-4D97-AF65-F5344CB8AC3E}">
        <p14:creationId xmlns:p14="http://schemas.microsoft.com/office/powerpoint/2010/main" val="3195910436"/>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a:t>Click to edit Master title style</a:t>
            </a:r>
          </a:p>
        </p:txBody>
      </p:sp>
      <p:sp>
        <p:nvSpPr>
          <p:cNvPr id="5" name="Date Placeholder 4"/>
          <p:cNvSpPr>
            <a:spLocks noGrp="1"/>
          </p:cNvSpPr>
          <p:nvPr>
            <p:ph type="dt" sz="half" idx="10"/>
          </p:nvPr>
        </p:nvSpPr>
        <p:spPr>
          <a:xfrm>
            <a:off x="5791200" y="6409944"/>
            <a:ext cx="3044952" cy="365760"/>
          </a:xfrm>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231451324"/>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2D39E3EA-E3F4-4E71-8AB6-B06BC68E2994}" type="datetimeFigureOut">
              <a:rPr lang="en-US" smtClean="0"/>
              <a:pPr/>
              <a:t>3/1/2016</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3" name="Title 22"/>
          <p:cNvSpPr>
            <a:spLocks noGrp="1"/>
          </p:cNvSpPr>
          <p:nvPr>
            <p:ph type="title"/>
          </p:nvPr>
        </p:nvSpPr>
        <p:spPr/>
        <p:txBody>
          <a:bodyPr rtlCol="0" anchor="b" anchorCtr="0"/>
          <a:lstStyle/>
          <a:p>
            <a:r>
              <a:rPr kumimoji="0" lang="en-US"/>
              <a:t>Click to edit Master title style</a:t>
            </a:r>
          </a:p>
        </p:txBody>
      </p:sp>
    </p:spTree>
    <p:extLst>
      <p:ext uri="{BB962C8B-B14F-4D97-AF65-F5344CB8AC3E}">
        <p14:creationId xmlns:p14="http://schemas.microsoft.com/office/powerpoint/2010/main" val="391002387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02F9404-AF70-4C3E-BDB1-2C42C2AD1198}" type="datetimeFigureOut">
              <a:rPr lang="en-US" smtClean="0"/>
              <a:t>3/1/2016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163539796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2D39E3EA-E3F4-4E71-8AB6-B06BC68E2994}" type="datetimeFigureOut">
              <a:rPr lang="en-US" smtClean="0"/>
              <a:pPr/>
              <a:t>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13620667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 name="Date Placeholder 1"/>
          <p:cNvSpPr>
            <a:spLocks noGrp="1"/>
          </p:cNvSpPr>
          <p:nvPr>
            <p:ph type="dt" sz="half" idx="10"/>
          </p:nvPr>
        </p:nvSpPr>
        <p:spPr/>
        <p:txBody>
          <a:bodyPr/>
          <a:lstStyle/>
          <a:p>
            <a:fld id="{2D39E3EA-E3F4-4E71-8AB6-B06BC68E2994}" type="datetimeFigureOut">
              <a:rPr lang="en-US" smtClean="0"/>
              <a:pPr/>
              <a:t>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FEA10260-757D-49B2-AF5C-C34DA105DA31}" type="slidenum">
              <a:rPr lang="en-US" smtClean="0"/>
              <a:pPr/>
              <a:t>‹#›</a:t>
            </a:fld>
            <a:endParaRPr lang="en-US"/>
          </a:p>
        </p:txBody>
      </p:sp>
    </p:spTree>
    <p:extLst>
      <p:ext uri="{BB962C8B-B14F-4D97-AF65-F5344CB8AC3E}">
        <p14:creationId xmlns:p14="http://schemas.microsoft.com/office/powerpoint/2010/main" val="36074237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a:t>Click to edit Master title style</a:t>
            </a:r>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Date Placeholder 4"/>
          <p:cNvSpPr>
            <a:spLocks noGrp="1"/>
          </p:cNvSpPr>
          <p:nvPr>
            <p:ph type="dt" sz="half" idx="10"/>
          </p:nvPr>
        </p:nvSpPr>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extLst>
      <p:ext uri="{BB962C8B-B14F-4D97-AF65-F5344CB8AC3E}">
        <p14:creationId xmlns:p14="http://schemas.microsoft.com/office/powerpoint/2010/main" val="3868850422"/>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a:t>Click to edit Master title style</a:t>
            </a:r>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Date Placeholder 4"/>
          <p:cNvSpPr>
            <a:spLocks noGrp="1"/>
          </p:cNvSpPr>
          <p:nvPr>
            <p:ph type="dt" sz="half" idx="10"/>
          </p:nvPr>
        </p:nvSpPr>
        <p:spPr>
          <a:xfrm>
            <a:off x="5788152" y="6404984"/>
            <a:ext cx="3044952" cy="365760"/>
          </a:xfrm>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extLst>
      <p:ext uri="{BB962C8B-B14F-4D97-AF65-F5344CB8AC3E}">
        <p14:creationId xmlns:p14="http://schemas.microsoft.com/office/powerpoint/2010/main" val="30373714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4184097530"/>
      </p:ext>
    </p:extLst>
  </p:cSld>
  <p:clrMapOvr>
    <a:overrideClrMapping bg1="lt1" tx1="dk1" bg2="lt2" tx2="dk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6915912" y="3009901"/>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a:t>Click to edit Master title style</a:t>
            </a:r>
          </a:p>
        </p:txBody>
      </p:sp>
    </p:spTree>
    <p:extLst>
      <p:ext uri="{BB962C8B-B14F-4D97-AF65-F5344CB8AC3E}">
        <p14:creationId xmlns:p14="http://schemas.microsoft.com/office/powerpoint/2010/main" val="3077196813"/>
      </p:ext>
    </p:extLst>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p:txBody>
          <a:bodyPr/>
          <a:lstStyle/>
          <a:p>
            <a:fld id="{2D39E3EA-E3F4-4E71-8AB6-B06BC68E2994}" type="datetimeFigureOut">
              <a:rPr lang="en-US" smtClean="0"/>
              <a:pPr/>
              <a:t>3/1/2016</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a:t>Click to edit Master title style</a:t>
            </a:r>
          </a:p>
        </p:txBody>
      </p:sp>
    </p:spTree>
    <p:extLst>
      <p:ext uri="{BB962C8B-B14F-4D97-AF65-F5344CB8AC3E}">
        <p14:creationId xmlns:p14="http://schemas.microsoft.com/office/powerpoint/2010/main" val="3158524384"/>
      </p:ext>
    </p:extLst>
  </p:cSld>
  <p:clrMapOvr>
    <a:overrideClrMapping bg1="lt1" tx1="dk1" bg2="lt2" tx2="dk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a:t>Click to edit Master title style</a:t>
            </a:r>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263574769"/>
      </p:ext>
    </p:extLst>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a:t>Click to edit Master title style</a:t>
            </a:r>
          </a:p>
        </p:txBody>
      </p:sp>
    </p:spTree>
    <p:extLst>
      <p:ext uri="{BB962C8B-B14F-4D97-AF65-F5344CB8AC3E}">
        <p14:creationId xmlns:p14="http://schemas.microsoft.com/office/powerpoint/2010/main" val="2089321770"/>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a:t>Click to edit Master title style</a:t>
            </a:r>
          </a:p>
        </p:txBody>
      </p:sp>
      <p:sp>
        <p:nvSpPr>
          <p:cNvPr id="5" name="Date Placeholder 4"/>
          <p:cNvSpPr>
            <a:spLocks noGrp="1"/>
          </p:cNvSpPr>
          <p:nvPr>
            <p:ph type="dt" sz="half" idx="10"/>
          </p:nvPr>
        </p:nvSpPr>
        <p:spPr>
          <a:xfrm>
            <a:off x="5791200" y="6409944"/>
            <a:ext cx="3044952" cy="365760"/>
          </a:xfrm>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857873889"/>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02F9404-AF70-4C3E-BDB1-2C42C2AD1198}" type="datetimeFigureOut">
              <a:rPr lang="en-US" smtClean="0"/>
              <a:t>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42898529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2D39E3EA-E3F4-4E71-8AB6-B06BC68E2994}" type="datetimeFigureOut">
              <a:rPr lang="en-US" smtClean="0"/>
              <a:pPr/>
              <a:t>3/1/2016</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3" name="Title 22"/>
          <p:cNvSpPr>
            <a:spLocks noGrp="1"/>
          </p:cNvSpPr>
          <p:nvPr>
            <p:ph type="title"/>
          </p:nvPr>
        </p:nvSpPr>
        <p:spPr/>
        <p:txBody>
          <a:bodyPr rtlCol="0" anchor="b" anchorCtr="0"/>
          <a:lstStyle/>
          <a:p>
            <a:r>
              <a:rPr kumimoji="0" lang="en-US"/>
              <a:t>Click to edit Master title style</a:t>
            </a:r>
          </a:p>
        </p:txBody>
      </p:sp>
    </p:spTree>
    <p:extLst>
      <p:ext uri="{BB962C8B-B14F-4D97-AF65-F5344CB8AC3E}">
        <p14:creationId xmlns:p14="http://schemas.microsoft.com/office/powerpoint/2010/main" val="3234644838"/>
      </p:ext>
    </p:extLst>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2D39E3EA-E3F4-4E71-8AB6-B06BC68E2994}" type="datetimeFigureOut">
              <a:rPr lang="en-US" smtClean="0"/>
              <a:pPr/>
              <a:t>3/1/2016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730118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 name="Date Placeholder 1"/>
          <p:cNvSpPr>
            <a:spLocks noGrp="1"/>
          </p:cNvSpPr>
          <p:nvPr>
            <p:ph type="dt" sz="half" idx="10"/>
          </p:nvPr>
        </p:nvSpPr>
        <p:spPr/>
        <p:txBody>
          <a:bodyPr/>
          <a:lstStyle/>
          <a:p>
            <a:fld id="{2D39E3EA-E3F4-4E71-8AB6-B06BC68E2994}" type="datetimeFigureOut">
              <a:rPr lang="en-US" smtClean="0"/>
              <a:pPr/>
              <a:t>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FEA10260-757D-49B2-AF5C-C34DA105DA31}" type="slidenum">
              <a:rPr lang="en-US" smtClean="0"/>
              <a:pPr/>
              <a:t>‹#›</a:t>
            </a:fld>
            <a:endParaRPr lang="en-US"/>
          </a:p>
        </p:txBody>
      </p:sp>
    </p:spTree>
    <p:extLst>
      <p:ext uri="{BB962C8B-B14F-4D97-AF65-F5344CB8AC3E}">
        <p14:creationId xmlns:p14="http://schemas.microsoft.com/office/powerpoint/2010/main" val="41939269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a:t>Click to edit Master title style</a:t>
            </a:r>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Date Placeholder 4"/>
          <p:cNvSpPr>
            <a:spLocks noGrp="1"/>
          </p:cNvSpPr>
          <p:nvPr>
            <p:ph type="dt" sz="half" idx="10"/>
          </p:nvPr>
        </p:nvSpPr>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extLst>
      <p:ext uri="{BB962C8B-B14F-4D97-AF65-F5344CB8AC3E}">
        <p14:creationId xmlns:p14="http://schemas.microsoft.com/office/powerpoint/2010/main" val="555623193"/>
      </p:ext>
    </p:extLst>
  </p:cSld>
  <p:clrMapOvr>
    <a:overrideClrMapping bg1="lt1" tx1="dk1" bg2="lt2" tx2="dk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7" name="Slide Number Placeholder 6"/>
          <p:cNvSpPr>
            <a:spLocks noGrp="1"/>
          </p:cNvSpPr>
          <p:nvPr>
            <p:ph type="sldNum" sz="quarter" idx="12"/>
          </p:nvPr>
        </p:nvSpPr>
        <p:spPr>
          <a:xfrm>
            <a:off x="1371600" y="312738"/>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a:t>Click to edit Master title style</a:t>
            </a:r>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5" name="Date Placeholder 4"/>
          <p:cNvSpPr>
            <a:spLocks noGrp="1"/>
          </p:cNvSpPr>
          <p:nvPr>
            <p:ph type="dt" sz="half" idx="10"/>
          </p:nvPr>
        </p:nvSpPr>
        <p:spPr>
          <a:xfrm>
            <a:off x="5788152" y="6404984"/>
            <a:ext cx="3044952" cy="365760"/>
          </a:xfrm>
        </p:spPr>
        <p:txBody>
          <a:bodyPr/>
          <a:lstStyle/>
          <a:p>
            <a:fld id="{2D39E3EA-E3F4-4E71-8AB6-B06BC68E2994}" type="datetimeFigureOut">
              <a:rPr lang="en-US" smtClean="0"/>
              <a:pPr/>
              <a:t>3/1/2016</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extLst>
      <p:ext uri="{BB962C8B-B14F-4D97-AF65-F5344CB8AC3E}">
        <p14:creationId xmlns:p14="http://schemas.microsoft.com/office/powerpoint/2010/main" val="25282158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Tree>
    <p:extLst>
      <p:ext uri="{BB962C8B-B14F-4D97-AF65-F5344CB8AC3E}">
        <p14:creationId xmlns:p14="http://schemas.microsoft.com/office/powerpoint/2010/main" val="4211814141"/>
      </p:ext>
    </p:extLst>
  </p:cSld>
  <p:clrMapOvr>
    <a:overrideClrMapping bg1="lt1" tx1="dk1" bg2="lt2" tx2="dk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6" name="Slide Number Placeholder 5"/>
          <p:cNvSpPr>
            <a:spLocks noGrp="1"/>
          </p:cNvSpPr>
          <p:nvPr>
            <p:ph type="sldNum" sz="quarter" idx="12"/>
          </p:nvPr>
        </p:nvSpPr>
        <p:spPr>
          <a:xfrm>
            <a:off x="6915912" y="3009901"/>
            <a:ext cx="457200" cy="441325"/>
          </a:xfrm>
        </p:spPr>
        <p:txBody>
          <a:body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2D39E3EA-E3F4-4E71-8AB6-B06BC68E2994}" type="datetimeFigureOut">
              <a:rPr lang="en-US" smtClean="0"/>
              <a:pPr/>
              <a:t>3/1/2016</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a:t>Click to edit Master title style</a:t>
            </a:r>
          </a:p>
        </p:txBody>
      </p:sp>
    </p:spTree>
    <p:extLst>
      <p:ext uri="{BB962C8B-B14F-4D97-AF65-F5344CB8AC3E}">
        <p14:creationId xmlns:p14="http://schemas.microsoft.com/office/powerpoint/2010/main" val="3513586818"/>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2F9404-AF70-4C3E-BDB1-2C42C2AD1198}" type="datetimeFigureOut">
              <a:rPr lang="en-US" smtClean="0"/>
              <a:t>3/1/2016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2994187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02F9404-AF70-4C3E-BDB1-2C42C2AD1198}" type="datetimeFigureOut">
              <a:rPr lang="en-US" smtClean="0"/>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314962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02F9404-AF70-4C3E-BDB1-2C42C2AD1198}" type="datetimeFigureOut">
              <a:rPr lang="en-US" smtClean="0"/>
              <a:t>3/1/2016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34C3FA-9921-46C3-9D54-F3FE4AB13A0A}" type="slidenum">
              <a:rPr lang="en-US" smtClean="0"/>
              <a:t>‹#›</a:t>
            </a:fld>
            <a:endParaRPr lang="en-US"/>
          </a:p>
        </p:txBody>
      </p:sp>
    </p:spTree>
    <p:extLst>
      <p:ext uri="{BB962C8B-B14F-4D97-AF65-F5344CB8AC3E}">
        <p14:creationId xmlns:p14="http://schemas.microsoft.com/office/powerpoint/2010/main" val="1549167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2F9404-AF70-4C3E-BDB1-2C42C2AD1198}" type="datetimeFigureOut">
              <a:rPr lang="en-US" smtClean="0"/>
              <a:t>3/1/2016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34C3FA-9921-46C3-9D54-F3FE4AB13A0A}" type="slidenum">
              <a:rPr lang="en-US" smtClean="0"/>
              <a:t>‹#›</a:t>
            </a:fld>
            <a:endParaRPr lang="en-US"/>
          </a:p>
        </p:txBody>
      </p:sp>
    </p:spTree>
    <p:extLst>
      <p:ext uri="{BB962C8B-B14F-4D97-AF65-F5344CB8AC3E}">
        <p14:creationId xmlns:p14="http://schemas.microsoft.com/office/powerpoint/2010/main" val="181878311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2D39E3EA-E3F4-4E71-8AB6-B06BC68E2994}" type="datetimeFigureOut">
              <a:rPr lang="en-US" smtClean="0"/>
              <a:pPr/>
              <a:t>3/1/2016</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Tree>
    <p:extLst>
      <p:ext uri="{BB962C8B-B14F-4D97-AF65-F5344CB8AC3E}">
        <p14:creationId xmlns:p14="http://schemas.microsoft.com/office/powerpoint/2010/main" val="39787773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2D39E3EA-E3F4-4E71-8AB6-B06BC68E2994}" type="datetimeFigureOut">
              <a:rPr lang="en-US" smtClean="0"/>
              <a:pPr/>
              <a:t>3/1/2016</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Tree>
    <p:extLst>
      <p:ext uri="{BB962C8B-B14F-4D97-AF65-F5344CB8AC3E}">
        <p14:creationId xmlns:p14="http://schemas.microsoft.com/office/powerpoint/2010/main" val="41772698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2D39E3EA-E3F4-4E71-8AB6-B06BC68E2994}" type="datetimeFigureOut">
              <a:rPr lang="en-US" smtClean="0"/>
              <a:pPr/>
              <a:t>3/1/2016</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Tree>
    <p:extLst>
      <p:ext uri="{BB962C8B-B14F-4D97-AF65-F5344CB8AC3E}">
        <p14:creationId xmlns:p14="http://schemas.microsoft.com/office/powerpoint/2010/main" val="306511240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2D39E3EA-E3F4-4E71-8AB6-B06BC68E2994}" type="datetimeFigureOut">
              <a:rPr lang="en-US" smtClean="0"/>
              <a:pPr/>
              <a:t>3/1/2016</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Tree>
    <p:extLst>
      <p:ext uri="{BB962C8B-B14F-4D97-AF65-F5344CB8AC3E}">
        <p14:creationId xmlns:p14="http://schemas.microsoft.com/office/powerpoint/2010/main" val="277391896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2D39E3EA-E3F4-4E71-8AB6-B06BC68E2994}" type="datetimeFigureOut">
              <a:rPr lang="en-US" smtClean="0"/>
              <a:pPr/>
              <a:t>3/1/2016</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lang="en-US" dirty="0">
              <a:solidFill>
                <a:prstClr val="black"/>
              </a:solidFill>
            </a:endParaRPr>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lang="en-US">
              <a:solidFill>
                <a:prstClr val="black"/>
              </a:solidFill>
            </a:endParaRPr>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FEA10260-757D-49B2-AF5C-C34DA105DA31}" type="slidenum">
              <a:rPr lang="en-US" smtClean="0">
                <a:solidFill>
                  <a:srgbClr val="8CADAE">
                    <a:shade val="75000"/>
                  </a:srgbClr>
                </a:solidFill>
              </a:rPr>
              <a:pPr/>
              <a:t>‹#›</a:t>
            </a:fld>
            <a:endParaRPr lang="en-US">
              <a:solidFill>
                <a:srgbClr val="8CADAE">
                  <a:shade val="75000"/>
                </a:srgbClr>
              </a:solidFill>
            </a:endParaRPr>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a:t>Click to edit Master title style</a:t>
            </a:r>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Tree>
    <p:extLst>
      <p:ext uri="{BB962C8B-B14F-4D97-AF65-F5344CB8AC3E}">
        <p14:creationId xmlns:p14="http://schemas.microsoft.com/office/powerpoint/2010/main" val="72729384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youtube.com/watch?v=dY_3ggKg0Bc"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youtube.com/watch?feature=player_detailpage&amp;v=Pr-8AP0To4k" TargetMode="Externa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3" Type="http://schemas.openxmlformats.org/officeDocument/2006/relationships/hyperlink" Target="http://pbskids.org/dragonflytv/check_it_outs/kid_archaeology.html" TargetMode="External"/><Relationship Id="rId2" Type="http://schemas.openxmlformats.org/officeDocument/2006/relationships/hyperlink" Target="https://www.youtube.com/watch?v=XVEemN2eHms" TargetMode="External"/><Relationship Id="rId1" Type="http://schemas.openxmlformats.org/officeDocument/2006/relationships/slideLayout" Target="../slideLayouts/slideLayout37.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bama.ua.edu/~alaarch/Whatisarchaeology/" TargetMode="External"/><Relationship Id="rId1" Type="http://schemas.openxmlformats.org/officeDocument/2006/relationships/slideLayout" Target="../slideLayouts/slideLayout4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youtube.com/watch?v=QWH1sNUkeF0" TargetMode="External"/><Relationship Id="rId1" Type="http://schemas.openxmlformats.org/officeDocument/2006/relationships/slideLayout" Target="../slideLayouts/slideLayout57.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Changing Civilizations</a:t>
            </a:r>
            <a:br>
              <a:rPr lang="en-US" dirty="0"/>
            </a:br>
            <a:r>
              <a:rPr lang="en-US" sz="3600" dirty="0"/>
              <a:t>A Unit Plan for the Concept of Change</a:t>
            </a:r>
            <a:endParaRPr lang="en-US" dirty="0"/>
          </a:p>
        </p:txBody>
      </p:sp>
      <p:sp>
        <p:nvSpPr>
          <p:cNvPr id="3" name="Subtitle 2"/>
          <p:cNvSpPr>
            <a:spLocks noGrp="1"/>
          </p:cNvSpPr>
          <p:nvPr>
            <p:ph type="subTitle" idx="1"/>
          </p:nvPr>
        </p:nvSpPr>
        <p:spPr/>
        <p:txBody>
          <a:bodyPr>
            <a:normAutofit fontScale="85000" lnSpcReduction="20000"/>
          </a:bodyPr>
          <a:lstStyle/>
          <a:p>
            <a:pPr algn="r"/>
            <a:r>
              <a:rPr lang="en-US" dirty="0"/>
              <a:t>Jeanine Sheehan</a:t>
            </a:r>
          </a:p>
          <a:p>
            <a:pPr algn="r"/>
            <a:r>
              <a:rPr lang="en-US" dirty="0"/>
              <a:t>AIG Teacher</a:t>
            </a:r>
          </a:p>
          <a:p>
            <a:pPr algn="r"/>
            <a:r>
              <a:rPr lang="en-US" dirty="0"/>
              <a:t>Bethesda Elementary School</a:t>
            </a:r>
          </a:p>
          <a:p>
            <a:pPr algn="r"/>
            <a:r>
              <a:rPr lang="en-US" dirty="0"/>
              <a:t>Durham, NC</a:t>
            </a:r>
          </a:p>
        </p:txBody>
      </p:sp>
    </p:spTree>
    <p:extLst>
      <p:ext uri="{BB962C8B-B14F-4D97-AF65-F5344CB8AC3E}">
        <p14:creationId xmlns:p14="http://schemas.microsoft.com/office/powerpoint/2010/main" val="17021340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Starters…</a:t>
            </a:r>
          </a:p>
        </p:txBody>
      </p:sp>
      <p:sp>
        <p:nvSpPr>
          <p:cNvPr id="3" name="Content Placeholder 2"/>
          <p:cNvSpPr>
            <a:spLocks noGrp="1"/>
          </p:cNvSpPr>
          <p:nvPr>
            <p:ph idx="1"/>
          </p:nvPr>
        </p:nvSpPr>
        <p:spPr/>
        <p:txBody>
          <a:bodyPr/>
          <a:lstStyle/>
          <a:p>
            <a:r>
              <a:rPr lang="en-US" dirty="0"/>
              <a:t>Students read texts, articles, and view video prior to class. This allows the AIG student to form opinions about the topic and to site evidence to back up their opinions. </a:t>
            </a:r>
          </a:p>
          <a:p>
            <a:r>
              <a:rPr lang="en-US" dirty="0"/>
              <a:t>Students are given a question and prepare to defend their  response with evidence from sources</a:t>
            </a:r>
          </a:p>
          <a:p>
            <a:endParaRPr lang="en-US" dirty="0"/>
          </a:p>
        </p:txBody>
      </p:sp>
    </p:spTree>
    <p:extLst>
      <p:ext uri="{BB962C8B-B14F-4D97-AF65-F5344CB8AC3E}">
        <p14:creationId xmlns:p14="http://schemas.microsoft.com/office/powerpoint/2010/main" val="2662672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Sample Questions</a:t>
            </a:r>
          </a:p>
        </p:txBody>
      </p:sp>
      <p:sp>
        <p:nvSpPr>
          <p:cNvPr id="3" name="Content Placeholder 2"/>
          <p:cNvSpPr>
            <a:spLocks noGrp="1"/>
          </p:cNvSpPr>
          <p:nvPr>
            <p:ph idx="1"/>
          </p:nvPr>
        </p:nvSpPr>
        <p:spPr/>
        <p:txBody>
          <a:bodyPr>
            <a:normAutofit fontScale="55000" lnSpcReduction="20000"/>
          </a:bodyPr>
          <a:lstStyle/>
          <a:p>
            <a:r>
              <a:rPr lang="en-US" b="1" dirty="0"/>
              <a:t>How does the time period/year (1587) influence the decisions made? Influence communications?</a:t>
            </a:r>
            <a:endParaRPr lang="en-US" dirty="0"/>
          </a:p>
          <a:p>
            <a:r>
              <a:rPr lang="en-US" b="1" dirty="0"/>
              <a:t>How did the lack of proper planning (not enough supplies, poor time to plant, weather) contribute to decisions made? The disappearance?</a:t>
            </a:r>
            <a:endParaRPr lang="en-US" dirty="0"/>
          </a:p>
          <a:p>
            <a:r>
              <a:rPr lang="en-US" b="1" dirty="0"/>
              <a:t>Was it the correct decision to allow White, the leader, to leave?</a:t>
            </a:r>
            <a:endParaRPr lang="en-US" dirty="0"/>
          </a:p>
          <a:p>
            <a:r>
              <a:rPr lang="en-US" b="1" dirty="0"/>
              <a:t>How did the isolation of the colonists influence their disappearance?</a:t>
            </a:r>
            <a:endParaRPr lang="en-US" dirty="0"/>
          </a:p>
          <a:p>
            <a:r>
              <a:rPr lang="en-US" b="1" dirty="0"/>
              <a:t>What were the negative factors that White faced on the trip back to England?</a:t>
            </a:r>
            <a:endParaRPr lang="en-US" dirty="0"/>
          </a:p>
          <a:p>
            <a:r>
              <a:rPr lang="en-US" b="1" dirty="0"/>
              <a:t>What are the possible reasons the queen not release ships or aid to White?</a:t>
            </a:r>
            <a:endParaRPr lang="en-US" dirty="0"/>
          </a:p>
          <a:p>
            <a:r>
              <a:rPr lang="en-US" b="1" dirty="0"/>
              <a:t>White’s return to Roanoke was delayed three years; would you have made the same decision? Why/why not?</a:t>
            </a:r>
            <a:endParaRPr lang="en-US" dirty="0"/>
          </a:p>
          <a:p>
            <a:r>
              <a:rPr lang="en-US" b="1" dirty="0"/>
              <a:t>What was White’s personal interest in returning to Roanoke?</a:t>
            </a:r>
            <a:endParaRPr lang="en-US" dirty="0"/>
          </a:p>
          <a:p>
            <a:r>
              <a:rPr lang="en-US" b="1" dirty="0"/>
              <a:t>What may have caused to the Native people to become not “peaceful” toward the colonists?</a:t>
            </a:r>
            <a:endParaRPr lang="en-US" dirty="0"/>
          </a:p>
          <a:p>
            <a:r>
              <a:rPr lang="en-US" b="1" dirty="0"/>
              <a:t>How might the structures have disappeared?</a:t>
            </a:r>
            <a:endParaRPr lang="en-US" dirty="0"/>
          </a:p>
          <a:p>
            <a:r>
              <a:rPr lang="en-US" b="1" dirty="0"/>
              <a:t>No bones were ever found, what may be reasons?</a:t>
            </a:r>
            <a:endParaRPr lang="en-US" dirty="0"/>
          </a:p>
          <a:p>
            <a:r>
              <a:rPr lang="en-US" b="1" dirty="0"/>
              <a:t>What theory do you have about the letters carved into the trees? </a:t>
            </a:r>
            <a:endParaRPr lang="en-US" dirty="0"/>
          </a:p>
          <a:p>
            <a:endParaRPr lang="en-US" dirty="0"/>
          </a:p>
        </p:txBody>
      </p:sp>
    </p:spTree>
    <p:extLst>
      <p:ext uri="{BB962C8B-B14F-4D97-AF65-F5344CB8AC3E}">
        <p14:creationId xmlns:p14="http://schemas.microsoft.com/office/powerpoint/2010/main" val="33764014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Lesson 3-  Taba Lesson</a:t>
            </a:r>
          </a:p>
        </p:txBody>
      </p:sp>
      <p:sp>
        <p:nvSpPr>
          <p:cNvPr id="3" name="Content Placeholder 2"/>
          <p:cNvSpPr>
            <a:spLocks noGrp="1"/>
          </p:cNvSpPr>
          <p:nvPr>
            <p:ph idx="1"/>
          </p:nvPr>
        </p:nvSpPr>
        <p:spPr/>
        <p:txBody>
          <a:bodyPr>
            <a:normAutofit fontScale="77500" lnSpcReduction="20000"/>
          </a:bodyPr>
          <a:lstStyle/>
          <a:p>
            <a:r>
              <a:rPr lang="en-US" b="1" dirty="0"/>
              <a:t>Step 1:</a:t>
            </a:r>
            <a:r>
              <a:rPr lang="en-US" dirty="0"/>
              <a:t> </a:t>
            </a:r>
            <a:r>
              <a:rPr lang="en-US" b="1" u="sng" dirty="0"/>
              <a:t>List -</a:t>
            </a:r>
            <a:r>
              <a:rPr lang="en-US" dirty="0"/>
              <a:t>Gather a list of about 25 items that can be placed together under one category.</a:t>
            </a:r>
          </a:p>
          <a:p>
            <a:r>
              <a:rPr lang="en-US" b="1" dirty="0"/>
              <a:t>Step 2:</a:t>
            </a:r>
            <a:r>
              <a:rPr lang="en-US" dirty="0"/>
              <a:t> </a:t>
            </a:r>
            <a:r>
              <a:rPr lang="en-US" b="1" u="sng" dirty="0"/>
              <a:t>Group and Label</a:t>
            </a:r>
            <a:r>
              <a:rPr lang="en-US" dirty="0"/>
              <a:t>- Group and label the items from Step 1.</a:t>
            </a:r>
          </a:p>
          <a:p>
            <a:r>
              <a:rPr lang="en-US" b="1" dirty="0"/>
              <a:t>Step 3: </a:t>
            </a:r>
            <a:r>
              <a:rPr lang="en-US" b="1" u="sng" dirty="0"/>
              <a:t>Subsume- </a:t>
            </a:r>
            <a:r>
              <a:rPr lang="en-US" dirty="0"/>
              <a:t>Cross-categorize items and/or create a hierarchy of ideas using the items and groups from Step 2.</a:t>
            </a:r>
          </a:p>
          <a:p>
            <a:r>
              <a:rPr lang="en-US" b="1" dirty="0"/>
              <a:t>Step 4:</a:t>
            </a:r>
            <a:r>
              <a:rPr lang="en-US" dirty="0"/>
              <a:t> </a:t>
            </a:r>
            <a:r>
              <a:rPr lang="en-US" b="1" u="sng" dirty="0"/>
              <a:t>Regroup- </a:t>
            </a:r>
            <a:r>
              <a:rPr lang="en-US" dirty="0"/>
              <a:t> Set aside groups and labels from Step 2, and create completely new groups using the items from Step 1.</a:t>
            </a:r>
          </a:p>
          <a:p>
            <a:r>
              <a:rPr lang="en-US" b="1" dirty="0"/>
              <a:t>Step 5</a:t>
            </a:r>
            <a:r>
              <a:rPr lang="en-US" dirty="0"/>
              <a:t>: </a:t>
            </a:r>
            <a:r>
              <a:rPr lang="en-US" b="1" u="sng" dirty="0"/>
              <a:t>Generalize- </a:t>
            </a:r>
            <a:r>
              <a:rPr lang="en-US" dirty="0"/>
              <a:t> Make broad but relevant statements about the nature of the items on the list based on insights gathered during Steps 1-4.</a:t>
            </a:r>
          </a:p>
        </p:txBody>
      </p:sp>
    </p:spTree>
    <p:extLst>
      <p:ext uri="{BB962C8B-B14F-4D97-AF65-F5344CB8AC3E}">
        <p14:creationId xmlns:p14="http://schemas.microsoft.com/office/powerpoint/2010/main" val="613062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0" y="3105835"/>
            <a:ext cx="4572000" cy="646331"/>
          </a:xfrm>
          <a:prstGeom prst="rect">
            <a:avLst/>
          </a:prstGeom>
        </p:spPr>
        <p:txBody>
          <a:bodyPr>
            <a:spAutoFit/>
          </a:bodyPr>
          <a:lstStyle/>
          <a:p>
            <a:r>
              <a:rPr lang="en-US" b="1" u="sng" dirty="0">
                <a:hlinkClick r:id="rId2"/>
              </a:rPr>
              <a:t>https://www.youtube.com/watch?v=dY_3ggKg0Bc</a:t>
            </a:r>
            <a:endParaRPr lang="en-US" dirty="0"/>
          </a:p>
        </p:txBody>
      </p:sp>
      <p:sp>
        <p:nvSpPr>
          <p:cNvPr id="5" name="TextBox 4"/>
          <p:cNvSpPr txBox="1"/>
          <p:nvPr/>
        </p:nvSpPr>
        <p:spPr>
          <a:xfrm>
            <a:off x="1143000" y="1371600"/>
            <a:ext cx="7239000" cy="1015663"/>
          </a:xfrm>
          <a:prstGeom prst="rect">
            <a:avLst/>
          </a:prstGeom>
          <a:noFill/>
        </p:spPr>
        <p:txBody>
          <a:bodyPr wrap="square" rtlCol="0">
            <a:spAutoFit/>
          </a:bodyPr>
          <a:lstStyle/>
          <a:p>
            <a:pPr algn="ctr"/>
            <a:r>
              <a:rPr lang="en-US" sz="6000" u="sng" dirty="0"/>
              <a:t>A Day in Pompeii</a:t>
            </a:r>
          </a:p>
        </p:txBody>
      </p:sp>
    </p:spTree>
    <p:extLst>
      <p:ext uri="{BB962C8B-B14F-4D97-AF65-F5344CB8AC3E}">
        <p14:creationId xmlns:p14="http://schemas.microsoft.com/office/powerpoint/2010/main" val="3296478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Lesson 4- Questioning</a:t>
            </a:r>
          </a:p>
        </p:txBody>
      </p:sp>
      <p:sp>
        <p:nvSpPr>
          <p:cNvPr id="3" name="Content Placeholder 2"/>
          <p:cNvSpPr>
            <a:spLocks noGrp="1"/>
          </p:cNvSpPr>
          <p:nvPr>
            <p:ph idx="1"/>
          </p:nvPr>
        </p:nvSpPr>
        <p:spPr/>
        <p:txBody>
          <a:bodyPr/>
          <a:lstStyle/>
          <a:p>
            <a:r>
              <a:rPr lang="en-US" sz="4400" dirty="0"/>
              <a:t>This lesson deals with student questioning – not teacher questioning! </a:t>
            </a:r>
            <a:r>
              <a:rPr lang="en-US" sz="4400" dirty="0">
                <a:sym typeface="Wingdings" panose="05000000000000000000" pitchFamily="2" charset="2"/>
              </a:rPr>
              <a:t></a:t>
            </a:r>
          </a:p>
          <a:p>
            <a:r>
              <a:rPr lang="en-US" sz="4400" dirty="0">
                <a:sym typeface="Wingdings" panose="05000000000000000000" pitchFamily="2" charset="2"/>
              </a:rPr>
              <a:t>This lesson permits students to collaborate, connect knowledge, present, and question others</a:t>
            </a:r>
          </a:p>
          <a:p>
            <a:endParaRPr lang="en-US" dirty="0"/>
          </a:p>
        </p:txBody>
      </p:sp>
    </p:spTree>
    <p:extLst>
      <p:ext uri="{BB962C8B-B14F-4D97-AF65-F5344CB8AC3E}">
        <p14:creationId xmlns:p14="http://schemas.microsoft.com/office/powerpoint/2010/main" val="11778281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609600"/>
            <a:ext cx="8001000" cy="5262979"/>
          </a:xfrm>
          <a:prstGeom prst="rect">
            <a:avLst/>
          </a:prstGeom>
        </p:spPr>
        <p:txBody>
          <a:bodyPr wrap="square">
            <a:spAutoFit/>
          </a:bodyPr>
          <a:lstStyle/>
          <a:p>
            <a:r>
              <a:rPr lang="en-US" sz="2400" dirty="0"/>
              <a:t>The presentation will compare and contrast the civilizations of Roanoke and Pompeii  and  answer the following questions within the presentation: </a:t>
            </a:r>
          </a:p>
          <a:p>
            <a:endParaRPr lang="en-US" sz="2400" dirty="0"/>
          </a:p>
          <a:p>
            <a:r>
              <a:rPr lang="en-US" sz="2400" dirty="0"/>
              <a:t>Illustrate how the belief systems of and values of the two civilizations influenced their decisions.</a:t>
            </a:r>
          </a:p>
          <a:p>
            <a:r>
              <a:rPr lang="en-US" sz="2400" dirty="0"/>
              <a:t>What choices did the two civilizations face?</a:t>
            </a:r>
          </a:p>
          <a:p>
            <a:r>
              <a:rPr lang="en-US" sz="2400" dirty="0"/>
              <a:t>Do you believe the civilizations made the right choices? Elaborate on your decision.</a:t>
            </a:r>
          </a:p>
          <a:p>
            <a:r>
              <a:rPr lang="en-US" sz="2400" dirty="0"/>
              <a:t>How did the citizen’s beliefs and the time period influence their choices?</a:t>
            </a:r>
          </a:p>
          <a:p>
            <a:endParaRPr lang="en-US" sz="2400" dirty="0"/>
          </a:p>
          <a:p>
            <a:r>
              <a:rPr lang="en-US" sz="2400" dirty="0"/>
              <a:t>The group will also create five open-opened questions to present to the other groups.</a:t>
            </a:r>
          </a:p>
        </p:txBody>
      </p:sp>
    </p:spTree>
    <p:extLst>
      <p:ext uri="{BB962C8B-B14F-4D97-AF65-F5344CB8AC3E}">
        <p14:creationId xmlns:p14="http://schemas.microsoft.com/office/powerpoint/2010/main" val="2514437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The Performance Task</a:t>
            </a:r>
          </a:p>
        </p:txBody>
      </p:sp>
      <p:sp>
        <p:nvSpPr>
          <p:cNvPr id="3" name="Content Placeholder 2"/>
          <p:cNvSpPr>
            <a:spLocks noGrp="1"/>
          </p:cNvSpPr>
          <p:nvPr>
            <p:ph idx="1"/>
          </p:nvPr>
        </p:nvSpPr>
        <p:spPr/>
        <p:txBody>
          <a:bodyPr>
            <a:normAutofit fontScale="70000" lnSpcReduction="20000"/>
          </a:bodyPr>
          <a:lstStyle/>
          <a:p>
            <a:pPr marL="0" indent="0">
              <a:buNone/>
            </a:pPr>
            <a:r>
              <a:rPr lang="en-US" dirty="0"/>
              <a:t>You are the head archeologist of an archeological team that is being sponsored by the Sheehan Institute of Life and History. The year is 2215 and while on an archeological dig that you and your crew have been researching, you and your crew have discovered the Civilization of Durham, which had disappeared 200 years ago. Many of the buildings have been destroyed and there is little known about the area, other than it had been a populated city. You and your crew have discovered artifacts and proof of human activity, but no written accounts. Your sponsor, Sheehan Institute of Life and History, will be opening a museum and since some of the exhibitions will include displays of the Civilization of Durham, they have asked for a presentation of your findings. They have plans to display information and artifacts that demonstrate the life of the people, their mode of transportation, how they made a living, how they spent their time, and any other important information you can provide. </a:t>
            </a:r>
          </a:p>
          <a:p>
            <a:endParaRPr lang="en-US" dirty="0"/>
          </a:p>
        </p:txBody>
      </p:sp>
    </p:spTree>
    <p:extLst>
      <p:ext uri="{BB962C8B-B14F-4D97-AF65-F5344CB8AC3E}">
        <p14:creationId xmlns:p14="http://schemas.microsoft.com/office/powerpoint/2010/main" val="39360449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Task (cont.)</a:t>
            </a:r>
          </a:p>
        </p:txBody>
      </p:sp>
      <p:sp>
        <p:nvSpPr>
          <p:cNvPr id="3" name="Content Placeholder 2"/>
          <p:cNvSpPr>
            <a:spLocks noGrp="1"/>
          </p:cNvSpPr>
          <p:nvPr>
            <p:ph idx="1"/>
          </p:nvPr>
        </p:nvSpPr>
        <p:spPr/>
        <p:txBody>
          <a:bodyPr>
            <a:normAutofit fontScale="55000" lnSpcReduction="20000"/>
          </a:bodyPr>
          <a:lstStyle/>
          <a:p>
            <a:pPr marL="0" indent="0">
              <a:buNone/>
            </a:pPr>
            <a:r>
              <a:rPr lang="en-US" dirty="0"/>
              <a:t>The Sheehan Institute of Life and History wants to use your findings but they need proof that the Civilization of Durham is a significant discovery. It is your job to provide proof to your sponsor that the Civilization of Durham was important and your findings will add insight to the mystery behind the Civilization of Durham. The Sheehan Institute of Life and History is requiring you and your crew to create a presentation that demonstrates your findings. They want you to research and report on the following items:</a:t>
            </a:r>
          </a:p>
          <a:p>
            <a:pPr marL="0" indent="0">
              <a:buNone/>
            </a:pPr>
            <a:endParaRPr lang="en-US" dirty="0"/>
          </a:p>
          <a:p>
            <a:pPr lvl="0"/>
            <a:r>
              <a:rPr lang="en-US" dirty="0"/>
              <a:t>Important buildings and structures and the reasons they were significant </a:t>
            </a:r>
          </a:p>
          <a:p>
            <a:pPr lvl="0"/>
            <a:r>
              <a:rPr lang="en-US" dirty="0"/>
              <a:t>The life of the people- how did they live, communicate, work, play, travel, become educated, and other aspects of their life style</a:t>
            </a:r>
          </a:p>
          <a:p>
            <a:pPr lvl="0"/>
            <a:r>
              <a:rPr lang="en-US" dirty="0"/>
              <a:t>Artifacts that you have uncovered and interpret their importance  </a:t>
            </a:r>
          </a:p>
          <a:p>
            <a:pPr lvl="0"/>
            <a:r>
              <a:rPr lang="en-US" dirty="0"/>
              <a:t>They are also requiring your team to hypothesize the reasons for the downfall of the people and the city.</a:t>
            </a:r>
          </a:p>
          <a:p>
            <a:r>
              <a:rPr lang="en-US" dirty="0"/>
              <a:t>Your presentation should be a Power Point presentation combined with an oral presentation that contains the four items listed above. You may add to the list, if you discover something you feel the institute should consider displaying.</a:t>
            </a:r>
          </a:p>
        </p:txBody>
      </p:sp>
    </p:spTree>
    <p:extLst>
      <p:ext uri="{BB962C8B-B14F-4D97-AF65-F5344CB8AC3E}">
        <p14:creationId xmlns:p14="http://schemas.microsoft.com/office/powerpoint/2010/main" val="3412070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pic>
        <p:nvPicPr>
          <p:cNvPr id="1026" name="Picture 2" descr="C:\Users\jeanine_sheehan\AppData\Local\Microsoft\Windows\Temporary Internet Files\Content.IE5\XB9W259X\googley-eye-birdie-has-questions[1].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33600" y="2362200"/>
            <a:ext cx="5181599"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387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Presentation Goals </a:t>
            </a:r>
          </a:p>
        </p:txBody>
      </p:sp>
      <p:sp>
        <p:nvSpPr>
          <p:cNvPr id="3" name="Content Placeholder 2"/>
          <p:cNvSpPr>
            <a:spLocks noGrp="1"/>
          </p:cNvSpPr>
          <p:nvPr>
            <p:ph idx="1"/>
          </p:nvPr>
        </p:nvSpPr>
        <p:spPr/>
        <p:txBody>
          <a:bodyPr>
            <a:normAutofit lnSpcReduction="10000"/>
          </a:bodyPr>
          <a:lstStyle/>
          <a:p>
            <a:pPr algn="ctr"/>
            <a:r>
              <a:rPr lang="en-US" sz="4400" dirty="0"/>
              <a:t>Bruner Lesson</a:t>
            </a:r>
          </a:p>
          <a:p>
            <a:pPr algn="ctr"/>
            <a:r>
              <a:rPr lang="en-US" sz="4400" dirty="0"/>
              <a:t>Socratic Seminar</a:t>
            </a:r>
          </a:p>
          <a:p>
            <a:pPr algn="ctr"/>
            <a:r>
              <a:rPr lang="en-US" sz="4400" dirty="0"/>
              <a:t>Taba Lesson</a:t>
            </a:r>
          </a:p>
          <a:p>
            <a:pPr algn="ctr"/>
            <a:r>
              <a:rPr lang="en-US" sz="4400" dirty="0"/>
              <a:t>Questioning Lesson</a:t>
            </a:r>
          </a:p>
          <a:p>
            <a:pPr algn="ctr"/>
            <a:r>
              <a:rPr lang="en-US" sz="4400" dirty="0"/>
              <a:t>Performance Task</a:t>
            </a:r>
          </a:p>
          <a:p>
            <a:pPr algn="ctr"/>
            <a:r>
              <a:rPr lang="en-US" sz="4400" dirty="0"/>
              <a:t>Questions</a:t>
            </a:r>
          </a:p>
          <a:p>
            <a:endParaRPr lang="en-US" dirty="0"/>
          </a:p>
          <a:p>
            <a:endParaRPr lang="en-US" dirty="0"/>
          </a:p>
        </p:txBody>
      </p:sp>
    </p:spTree>
    <p:extLst>
      <p:ext uri="{BB962C8B-B14F-4D97-AF65-F5344CB8AC3E}">
        <p14:creationId xmlns:p14="http://schemas.microsoft.com/office/powerpoint/2010/main" val="783143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Lesson1- Bruner Lesson</a:t>
            </a:r>
          </a:p>
        </p:txBody>
      </p:sp>
      <p:sp>
        <p:nvSpPr>
          <p:cNvPr id="3" name="Content Placeholder 2"/>
          <p:cNvSpPr>
            <a:spLocks noGrp="1"/>
          </p:cNvSpPr>
          <p:nvPr>
            <p:ph idx="1"/>
          </p:nvPr>
        </p:nvSpPr>
        <p:spPr/>
        <p:txBody>
          <a:bodyPr>
            <a:normAutofit lnSpcReduction="10000"/>
          </a:bodyPr>
          <a:lstStyle/>
          <a:p>
            <a:pPr marL="0" indent="0">
              <a:buNone/>
            </a:pPr>
            <a:r>
              <a:rPr lang="en-US" dirty="0"/>
              <a:t>The role of the teacher should not be to teach information by rote learning, but instead to facilitate the learning process. This means that a good teacher will design lessons that help student discover the relationship between bits of information. To do this a teacher must give students the information they need, but without organizing for them. The use of the spiral curriculum can aid the process of </a:t>
            </a:r>
            <a:r>
              <a:rPr lang="en-US" i="1" dirty="0"/>
              <a:t>discovery learning</a:t>
            </a:r>
            <a:r>
              <a:rPr lang="en-US" dirty="0"/>
              <a:t>. (McLeod, 2008)</a:t>
            </a:r>
          </a:p>
        </p:txBody>
      </p:sp>
    </p:spTree>
    <p:extLst>
      <p:ext uri="{BB962C8B-B14F-4D97-AF65-F5344CB8AC3E}">
        <p14:creationId xmlns:p14="http://schemas.microsoft.com/office/powerpoint/2010/main" val="2883711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flipH="1">
            <a:off x="7772399" y="2819400"/>
            <a:ext cx="45719" cy="45719"/>
          </a:xfrm>
        </p:spPr>
        <p:txBody>
          <a:bodyPr>
            <a:normAutofit fontScale="25000" lnSpcReduction="20000"/>
          </a:bodyPr>
          <a:lstStyle/>
          <a:p>
            <a:endParaRPr lang="en-US" dirty="0"/>
          </a:p>
        </p:txBody>
      </p:sp>
      <p:sp>
        <p:nvSpPr>
          <p:cNvPr id="2" name="Title 1"/>
          <p:cNvSpPr>
            <a:spLocks noGrp="1"/>
          </p:cNvSpPr>
          <p:nvPr>
            <p:ph type="ctrTitle"/>
          </p:nvPr>
        </p:nvSpPr>
        <p:spPr/>
        <p:txBody>
          <a:bodyPr>
            <a:noAutofit/>
          </a:bodyPr>
          <a:lstStyle/>
          <a:p>
            <a:r>
              <a:rPr lang="en-US" sz="6000" dirty="0"/>
              <a:t>What is an Archeologist? </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0574" y="2590800"/>
            <a:ext cx="7972425" cy="3733800"/>
          </a:xfrm>
          <a:prstGeom prst="rect">
            <a:avLst/>
          </a:prstGeom>
        </p:spPr>
      </p:pic>
    </p:spTree>
    <p:extLst>
      <p:ext uri="{BB962C8B-B14F-4D97-AF65-F5344CB8AC3E}">
        <p14:creationId xmlns:p14="http://schemas.microsoft.com/office/powerpoint/2010/main" val="35860287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the movies…</a:t>
            </a:r>
          </a:p>
        </p:txBody>
      </p:sp>
      <p:sp>
        <p:nvSpPr>
          <p:cNvPr id="3" name="Content Placeholder 2"/>
          <p:cNvSpPr>
            <a:spLocks noGrp="1"/>
          </p:cNvSpPr>
          <p:nvPr>
            <p:ph sz="half" idx="1"/>
          </p:nvPr>
        </p:nvSpPr>
        <p:spPr/>
        <p:txBody>
          <a:bodyPr/>
          <a:lstStyle/>
          <a:p>
            <a:pPr marL="0" indent="0">
              <a:buNone/>
            </a:pPr>
            <a:endParaRPr lang="en-US" dirty="0"/>
          </a:p>
          <a:p>
            <a:pPr marL="0" indent="0">
              <a:buNone/>
            </a:pPr>
            <a:endParaRPr lang="en-US" dirty="0">
              <a:hlinkClick r:id="rId2"/>
            </a:endParaRPr>
          </a:p>
          <a:p>
            <a:pPr marL="0" indent="0">
              <a:buNone/>
            </a:pPr>
            <a:endParaRPr lang="en-US" dirty="0">
              <a:hlinkClick r:id="rId2"/>
            </a:endParaRPr>
          </a:p>
          <a:p>
            <a:pPr marL="0" indent="0">
              <a:buNone/>
            </a:pPr>
            <a:endParaRPr lang="en-US" dirty="0">
              <a:hlinkClick r:id=""/>
            </a:endParaRPr>
          </a:p>
          <a:p>
            <a:pPr marL="0" indent="0">
              <a:buNone/>
            </a:pPr>
            <a:r>
              <a:rPr lang="en-US" dirty="0">
                <a:hlinkClick r:id=""/>
              </a:rPr>
              <a:t>Indiana Jones</a:t>
            </a:r>
            <a:endParaRPr lang="en-US" dirty="0"/>
          </a:p>
        </p:txBody>
      </p:sp>
      <p:pic>
        <p:nvPicPr>
          <p:cNvPr id="1026"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372100" y="1602581"/>
            <a:ext cx="2895600" cy="421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22932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Reality…</a:t>
            </a:r>
          </a:p>
        </p:txBody>
      </p:sp>
      <p:sp>
        <p:nvSpPr>
          <p:cNvPr id="3" name="Content Placeholder 2"/>
          <p:cNvSpPr>
            <a:spLocks noGrp="1"/>
          </p:cNvSpPr>
          <p:nvPr>
            <p:ph sz="half" idx="1"/>
          </p:nvPr>
        </p:nvSpPr>
        <p:spPr/>
        <p:txBody>
          <a:bodyPr/>
          <a:lstStyle/>
          <a:p>
            <a:pPr marL="0" marR="0">
              <a:lnSpc>
                <a:spcPct val="115000"/>
              </a:lnSpc>
              <a:spcBef>
                <a:spcPts val="0"/>
              </a:spcBef>
              <a:spcAft>
                <a:spcPts val="1000"/>
              </a:spcAft>
            </a:pPr>
            <a:r>
              <a:rPr lang="en-US" sz="2800" u="sng" dirty="0">
                <a:solidFill>
                  <a:srgbClr val="0000FF"/>
                </a:solidFill>
                <a:latin typeface="Calibri"/>
                <a:ea typeface="Calibri"/>
                <a:cs typeface="Times New Roman"/>
                <a:hlinkClick r:id="rId2"/>
              </a:rPr>
              <a:t>Dr. </a:t>
            </a:r>
            <a:r>
              <a:rPr lang="en-US" sz="2800" u="sng" dirty="0" err="1">
                <a:solidFill>
                  <a:srgbClr val="0000FF"/>
                </a:solidFill>
                <a:latin typeface="Calibri"/>
                <a:ea typeface="Calibri"/>
                <a:cs typeface="Times New Roman"/>
                <a:hlinkClick r:id="rId2"/>
              </a:rPr>
              <a:t>Zahi</a:t>
            </a:r>
            <a:r>
              <a:rPr lang="en-US" sz="2800" u="sng" dirty="0">
                <a:solidFill>
                  <a:srgbClr val="0000FF"/>
                </a:solidFill>
                <a:latin typeface="Calibri"/>
                <a:ea typeface="Calibri"/>
                <a:cs typeface="Times New Roman"/>
                <a:hlinkClick r:id="rId2"/>
              </a:rPr>
              <a:t> </a:t>
            </a:r>
            <a:r>
              <a:rPr lang="en-US" sz="2800" u="sng" dirty="0" err="1">
                <a:solidFill>
                  <a:srgbClr val="0000FF"/>
                </a:solidFill>
                <a:latin typeface="Calibri"/>
                <a:ea typeface="Calibri"/>
                <a:cs typeface="Times New Roman"/>
                <a:hlinkClick r:id="rId2"/>
              </a:rPr>
              <a:t>Hawass</a:t>
            </a:r>
            <a:endParaRPr lang="en-US" sz="2800" u="sng" dirty="0">
              <a:solidFill>
                <a:srgbClr val="0000FF"/>
              </a:solidFill>
              <a:latin typeface="Calibri"/>
              <a:ea typeface="Calibri"/>
              <a:cs typeface="Times New Roman"/>
            </a:endParaRPr>
          </a:p>
          <a:p>
            <a:pPr marL="0" marR="0">
              <a:lnSpc>
                <a:spcPct val="115000"/>
              </a:lnSpc>
              <a:spcBef>
                <a:spcPts val="0"/>
              </a:spcBef>
              <a:spcAft>
                <a:spcPts val="1000"/>
              </a:spcAft>
            </a:pPr>
            <a:endParaRPr lang="en-US" sz="2800" u="sng" dirty="0">
              <a:solidFill>
                <a:srgbClr val="0000FF"/>
              </a:solidFill>
              <a:latin typeface="Calibri"/>
              <a:ea typeface="Calibri"/>
              <a:cs typeface="Times New Roman"/>
            </a:endParaRPr>
          </a:p>
          <a:p>
            <a:pPr marL="0" marR="0">
              <a:lnSpc>
                <a:spcPct val="115000"/>
              </a:lnSpc>
              <a:spcBef>
                <a:spcPts val="0"/>
              </a:spcBef>
              <a:spcAft>
                <a:spcPts val="1000"/>
              </a:spcAft>
            </a:pPr>
            <a:endParaRPr lang="en-US" sz="2800" dirty="0">
              <a:latin typeface="Calibri"/>
              <a:ea typeface="Calibri"/>
              <a:cs typeface="Times New Roman"/>
            </a:endParaRPr>
          </a:p>
          <a:p>
            <a:r>
              <a:rPr lang="en-US" dirty="0">
                <a:hlinkClick r:id="rId3"/>
              </a:rPr>
              <a:t>Matthew Cochran: Archeologist</a:t>
            </a:r>
          </a:p>
          <a:p>
            <a:endParaRPr lang="en-US" dirty="0">
              <a:hlinkClick r:id="rId3"/>
            </a:endParaRPr>
          </a:p>
          <a:p>
            <a:pPr marL="0" indent="0">
              <a:buNone/>
            </a:pPr>
            <a:endParaRPr lang="en-US" dirty="0">
              <a:hlinkClick r:id=""/>
            </a:endParaRPr>
          </a:p>
          <a:p>
            <a:r>
              <a:rPr lang="en-US" dirty="0">
                <a:hlinkClick r:id=""/>
              </a:rPr>
              <a:t> </a:t>
            </a:r>
            <a:r>
              <a:rPr lang="en-US" u="sng" dirty="0">
                <a:hlinkClick r:id="rId3"/>
              </a:rPr>
              <a:t>Archaeology for Kids</a:t>
            </a:r>
            <a:endParaRPr lang="en-US" dirty="0"/>
          </a:p>
          <a:p>
            <a:endParaRPr lang="en-US" dirty="0"/>
          </a:p>
          <a:p>
            <a:pPr marL="0" indent="0">
              <a:buNone/>
            </a:pPr>
            <a:endParaRPr lang="en-US" dirty="0"/>
          </a:p>
          <a:p>
            <a:endParaRPr lang="en-US" dirty="0"/>
          </a:p>
        </p:txBody>
      </p:sp>
      <p:pic>
        <p:nvPicPr>
          <p:cNvPr id="2050" name="Picture 2"/>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4876800" y="1447800"/>
            <a:ext cx="40005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4199828"/>
            <a:ext cx="3124200" cy="20723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78746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they do it?</a:t>
            </a:r>
          </a:p>
        </p:txBody>
      </p:sp>
      <p:sp>
        <p:nvSpPr>
          <p:cNvPr id="3" name="Content Placeholder 2"/>
          <p:cNvSpPr>
            <a:spLocks noGrp="1"/>
          </p:cNvSpPr>
          <p:nvPr>
            <p:ph sz="half" idx="1"/>
          </p:nvPr>
        </p:nvSpPr>
        <p:spPr/>
        <p:txBody>
          <a:bodyPr/>
          <a:lstStyle/>
          <a:p>
            <a:endParaRPr lang="en-US" dirty="0">
              <a:hlinkClick r:id="rId2"/>
            </a:endParaRPr>
          </a:p>
          <a:p>
            <a:endParaRPr lang="en-US" dirty="0">
              <a:hlinkClick r:id="rId2"/>
            </a:endParaRPr>
          </a:p>
          <a:p>
            <a:endParaRPr lang="en-US" dirty="0">
              <a:hlinkClick r:id=""/>
            </a:endParaRPr>
          </a:p>
          <a:p>
            <a:r>
              <a:rPr lang="en-US" dirty="0">
                <a:hlinkClick r:id=""/>
              </a:rPr>
              <a:t>http</a:t>
            </a:r>
            <a:r>
              <a:rPr lang="en-US" dirty="0">
                <a:hlinkClick r:id="rId2"/>
              </a:rPr>
              <a:t>://bama.ua.edu/~alaarch/Whatisarchaeology/</a:t>
            </a:r>
            <a:endParaRPr lang="en-US" dirty="0"/>
          </a:p>
          <a:p>
            <a:endParaRPr lang="en-US" dirty="0"/>
          </a:p>
        </p:txBody>
      </p:sp>
      <p:pic>
        <p:nvPicPr>
          <p:cNvPr id="1026" name="Picture 2" descr="C:\Users\jeanine_sheehan\AppData\Local\Microsoft\Windows\Temporary Internet Files\Content.IE5\XB9W259X\archaeologist1[1].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800600" y="2057400"/>
            <a:ext cx="373380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5056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fascinating stuff have they found?</a:t>
            </a:r>
          </a:p>
        </p:txBody>
      </p:sp>
      <p:sp>
        <p:nvSpPr>
          <p:cNvPr id="3" name="Content Placeholder 2"/>
          <p:cNvSpPr>
            <a:spLocks noGrp="1"/>
          </p:cNvSpPr>
          <p:nvPr>
            <p:ph sz="quarter" idx="1"/>
          </p:nvPr>
        </p:nvSpPr>
        <p:spPr/>
        <p:txBody>
          <a:bodyPr/>
          <a:lstStyle/>
          <a:p>
            <a:endParaRPr lang="en-US" u="sng" dirty="0">
              <a:hlinkClick r:id="rId2"/>
            </a:endParaRPr>
          </a:p>
          <a:p>
            <a:endParaRPr lang="en-US" u="sng" dirty="0">
              <a:hlinkClick r:id="rId2"/>
            </a:endParaRPr>
          </a:p>
          <a:p>
            <a:r>
              <a:rPr lang="en-US" u="sng" dirty="0">
                <a:hlinkClick r:id="rId2"/>
              </a:rPr>
              <a:t>Top 10 Archeological Finds </a:t>
            </a:r>
            <a:endParaRPr lang="en-US" dirty="0"/>
          </a:p>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4191000"/>
            <a:ext cx="3886200" cy="218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1524000"/>
            <a:ext cx="3048000" cy="2028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3733800"/>
            <a:ext cx="3361024" cy="2543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7541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a:bodyPr>
          <a:lstStyle/>
          <a:p>
            <a:r>
              <a:rPr lang="en-US" altLang="en-US" b="1" u="sng" dirty="0"/>
              <a:t>Lesson 2- Socratic Seminar</a:t>
            </a:r>
          </a:p>
        </p:txBody>
      </p:sp>
      <p:sp>
        <p:nvSpPr>
          <p:cNvPr id="5123" name="Rectangle 3"/>
          <p:cNvSpPr>
            <a:spLocks noGrp="1" noChangeArrowheads="1"/>
          </p:cNvSpPr>
          <p:nvPr>
            <p:ph type="body" idx="1"/>
          </p:nvPr>
        </p:nvSpPr>
        <p:spPr>
          <a:xfrm>
            <a:off x="1173163" y="1447800"/>
            <a:ext cx="7589837" cy="5029200"/>
          </a:xfrm>
        </p:spPr>
        <p:txBody>
          <a:bodyPr/>
          <a:lstStyle/>
          <a:p>
            <a:r>
              <a:rPr lang="en-US" altLang="en-US"/>
              <a:t>Provokes thought, dialogue, and ownership for learning</a:t>
            </a:r>
          </a:p>
          <a:p>
            <a:r>
              <a:rPr lang="en-US" altLang="en-US"/>
              <a:t>Allows students to speak (97% of the time)</a:t>
            </a:r>
          </a:p>
          <a:p>
            <a:r>
              <a:rPr lang="en-US" altLang="en-US"/>
              <a:t>Leads to self-knowledge and understanding</a:t>
            </a:r>
          </a:p>
          <a:p>
            <a:r>
              <a:rPr lang="en-US" altLang="en-US"/>
              <a:t>Puts ownership of learning on students</a:t>
            </a:r>
          </a:p>
          <a:p>
            <a:r>
              <a:rPr lang="en-US" altLang="en-US"/>
              <a:t>Gives students confidence</a:t>
            </a:r>
          </a:p>
          <a:p>
            <a:r>
              <a:rPr lang="en-US" altLang="en-US"/>
              <a:t>Leads to high retention rates</a:t>
            </a:r>
          </a:p>
          <a:p>
            <a:endParaRPr lang="en-US" altLang="en-US"/>
          </a:p>
        </p:txBody>
      </p:sp>
    </p:spTree>
    <p:extLst>
      <p:ext uri="{BB962C8B-B14F-4D97-AF65-F5344CB8AC3E}">
        <p14:creationId xmlns:p14="http://schemas.microsoft.com/office/powerpoint/2010/main" val="2374497729"/>
      </p:ext>
    </p:extLst>
  </p:cSld>
  <p:clrMapOvr>
    <a:masterClrMapping/>
  </p:clrMapOvr>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1_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2_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3_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6.xml><?xml version="1.0" encoding="utf-8"?>
<a:theme xmlns:a="http://schemas.openxmlformats.org/drawingml/2006/main" name="4_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TotalTime>
  <Words>1055</Words>
  <Application>Microsoft Office PowerPoint</Application>
  <PresentationFormat>On-screen Show (4:3)</PresentationFormat>
  <Paragraphs>92</Paragraphs>
  <Slides>18</Slides>
  <Notes>0</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18</vt:i4>
      </vt:variant>
    </vt:vector>
  </HeadingPairs>
  <TitlesOfParts>
    <vt:vector size="30" baseType="lpstr">
      <vt:lpstr>Arial</vt:lpstr>
      <vt:lpstr>Calibri</vt:lpstr>
      <vt:lpstr>Georgia</vt:lpstr>
      <vt:lpstr>Times New Roman</vt:lpstr>
      <vt:lpstr>Wingdings</vt:lpstr>
      <vt:lpstr>Wingdings 2</vt:lpstr>
      <vt:lpstr>Office Theme</vt:lpstr>
      <vt:lpstr>Civic</vt:lpstr>
      <vt:lpstr>1_Civic</vt:lpstr>
      <vt:lpstr>2_Civic</vt:lpstr>
      <vt:lpstr>3_Civic</vt:lpstr>
      <vt:lpstr>4_Civic</vt:lpstr>
      <vt:lpstr>Changing Civilizations A Unit Plan for the Concept of Change</vt:lpstr>
      <vt:lpstr>Presentation Goals </vt:lpstr>
      <vt:lpstr>Lesson1- Bruner Lesson</vt:lpstr>
      <vt:lpstr>What is an Archeologist? </vt:lpstr>
      <vt:lpstr>In the movies…</vt:lpstr>
      <vt:lpstr>In Reality…</vt:lpstr>
      <vt:lpstr>How do they do it?</vt:lpstr>
      <vt:lpstr>What fascinating stuff have they found?</vt:lpstr>
      <vt:lpstr>Lesson 2- Socratic Seminar</vt:lpstr>
      <vt:lpstr>For Starters…</vt:lpstr>
      <vt:lpstr>Sample Questions</vt:lpstr>
      <vt:lpstr>Lesson 3-  Taba Lesson</vt:lpstr>
      <vt:lpstr>PowerPoint Presentation</vt:lpstr>
      <vt:lpstr>Lesson 4- Questioning</vt:lpstr>
      <vt:lpstr>PowerPoint Presentation</vt:lpstr>
      <vt:lpstr>The Performance Task</vt:lpstr>
      <vt:lpstr>Performance Task (cont.)</vt:lpstr>
      <vt:lpstr>Questions?</vt:lpstr>
    </vt:vector>
  </TitlesOfParts>
  <Company>Durham Public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Concept of</dc:title>
  <dc:creator>Jeanine Sheehan</dc:creator>
  <cp:lastModifiedBy>Linda Robinson</cp:lastModifiedBy>
  <cp:revision>13</cp:revision>
  <dcterms:created xsi:type="dcterms:W3CDTF">2016-03-01T00:01:23Z</dcterms:created>
  <dcterms:modified xsi:type="dcterms:W3CDTF">2016-03-02T01:50:08Z</dcterms:modified>
</cp:coreProperties>
</file>